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61" r:id="rId3"/>
    <p:sldId id="362" r:id="rId4"/>
    <p:sldId id="258" r:id="rId5"/>
    <p:sldId id="259" r:id="rId6"/>
    <p:sldId id="349" r:id="rId7"/>
    <p:sldId id="358" r:id="rId8"/>
    <p:sldId id="364" r:id="rId9"/>
    <p:sldId id="366" r:id="rId10"/>
    <p:sldId id="355" r:id="rId11"/>
    <p:sldId id="356" r:id="rId12"/>
    <p:sldId id="365" r:id="rId13"/>
    <p:sldId id="357" r:id="rId14"/>
    <p:sldId id="352" r:id="rId15"/>
    <p:sldId id="359" r:id="rId16"/>
    <p:sldId id="412" r:id="rId17"/>
    <p:sldId id="265" r:id="rId18"/>
    <p:sldId id="261" r:id="rId19"/>
    <p:sldId id="269" r:id="rId20"/>
    <p:sldId id="277" r:id="rId21"/>
    <p:sldId id="273" r:id="rId22"/>
    <p:sldId id="274" r:id="rId23"/>
    <p:sldId id="354" r:id="rId24"/>
    <p:sldId id="413" r:id="rId25"/>
    <p:sldId id="289" r:id="rId26"/>
    <p:sldId id="275" r:id="rId27"/>
    <p:sldId id="279" r:id="rId28"/>
    <p:sldId id="276" r:id="rId29"/>
    <p:sldId id="282" r:id="rId30"/>
    <p:sldId id="409" r:id="rId31"/>
    <p:sldId id="411" r:id="rId32"/>
    <p:sldId id="406" r:id="rId33"/>
    <p:sldId id="407" r:id="rId34"/>
    <p:sldId id="286" r:id="rId35"/>
    <p:sldId id="292" r:id="rId36"/>
    <p:sldId id="293" r:id="rId37"/>
    <p:sldId id="408" r:id="rId38"/>
    <p:sldId id="405" r:id="rId39"/>
    <p:sldId id="402" r:id="rId40"/>
    <p:sldId id="404" r:id="rId41"/>
    <p:sldId id="363" r:id="rId42"/>
    <p:sldId id="350" r:id="rId43"/>
    <p:sldId id="351" r:id="rId44"/>
    <p:sldId id="36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BF634-8D8F-4087-B46A-4A5B99C7E898}">
          <p14:sldIdLst>
            <p14:sldId id="256"/>
            <p14:sldId id="361"/>
            <p14:sldId id="362"/>
            <p14:sldId id="258"/>
            <p14:sldId id="259"/>
            <p14:sldId id="349"/>
            <p14:sldId id="358"/>
            <p14:sldId id="364"/>
            <p14:sldId id="366"/>
            <p14:sldId id="355"/>
            <p14:sldId id="356"/>
            <p14:sldId id="365"/>
            <p14:sldId id="357"/>
            <p14:sldId id="352"/>
            <p14:sldId id="359"/>
            <p14:sldId id="412"/>
            <p14:sldId id="265"/>
            <p14:sldId id="261"/>
            <p14:sldId id="269"/>
            <p14:sldId id="277"/>
            <p14:sldId id="273"/>
            <p14:sldId id="274"/>
            <p14:sldId id="354"/>
            <p14:sldId id="413"/>
            <p14:sldId id="289"/>
            <p14:sldId id="275"/>
            <p14:sldId id="279"/>
            <p14:sldId id="276"/>
            <p14:sldId id="282"/>
            <p14:sldId id="409"/>
            <p14:sldId id="411"/>
            <p14:sldId id="406"/>
            <p14:sldId id="407"/>
            <p14:sldId id="286"/>
            <p14:sldId id="292"/>
            <p14:sldId id="293"/>
            <p14:sldId id="408"/>
            <p14:sldId id="405"/>
            <p14:sldId id="402"/>
            <p14:sldId id="404"/>
            <p14:sldId id="363"/>
            <p14:sldId id="350"/>
            <p14:sldId id="351"/>
            <p14:sldId id="360"/>
          </p14:sldIdLst>
        </p14:section>
        <p14:section name="Untitled Section" id="{B8D1C807-02E8-4818-A45F-E3CBD5CD66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18"/>
    <a:srgbClr val="E6E6E6"/>
    <a:srgbClr val="70AEDF"/>
    <a:srgbClr val="8A6EE3"/>
    <a:srgbClr val="9DE5C3"/>
    <a:srgbClr val="B560C9"/>
    <a:srgbClr val="CE7CDE"/>
    <a:srgbClr val="82EEB8"/>
    <a:srgbClr val="837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pp.powerbi.com/groups/me/reports/08dbaa69-7c07-4dfb-8ab1-f4832f2f4f3a/ReportSectionc261204fd2bf00115b35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4.wdp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6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3.wdp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8126" y="2135166"/>
            <a:ext cx="8361229" cy="2587668"/>
          </a:xfrm>
        </p:spPr>
        <p:txBody>
          <a:bodyPr/>
          <a:lstStyle/>
          <a:p>
            <a:r>
              <a:rPr lang="en-US" sz="6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Wealth - Management Transformation </a:t>
            </a: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n-IN" sz="3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5" y="1780674"/>
            <a:ext cx="8825585" cy="439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spc="600" dirty="0"/>
              <a:t>PIPELINE BLOB TO AZURE SQL</a:t>
            </a:r>
            <a:endParaRPr lang="en-IN" b="1" spc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spc="600" dirty="0"/>
              <a:t>PIPELINE SQL TO SYNAPSE </a:t>
            </a:r>
            <a:endParaRPr lang="en-IN" b="1" spc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00" y="1769235"/>
            <a:ext cx="8827200" cy="440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spc="600" dirty="0"/>
              <a:t>PIPELINE BLOB TO ADLS</a:t>
            </a:r>
            <a:endParaRPr lang="en-IN" b="1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70" y="1777429"/>
            <a:ext cx="8940229" cy="439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spc="600" dirty="0"/>
              <a:t>ALTERNATE PIPELINE</a:t>
            </a:r>
            <a:endParaRPr lang="en-IN" b="1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19" y="1729242"/>
            <a:ext cx="8827200" cy="440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HIVE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( v3.1 )</a:t>
            </a:r>
            <a:endParaRPr lang="en-IN" sz="3200" b="1" dirty="0">
              <a:solidFill>
                <a:srgbClr val="FFFF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5025" y="791085"/>
            <a:ext cx="2060118" cy="2084937"/>
            <a:chOff x="1294511" y="3212334"/>
            <a:chExt cx="1089935" cy="17712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294513" y="3212334"/>
              <a:ext cx="1028316" cy="1771200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3095" r="13095"/>
            <a:stretch>
              <a:fillRect/>
            </a:stretch>
          </p:blipFill>
          <p:spPr>
            <a:xfrm>
              <a:off x="1294511" y="3429000"/>
              <a:ext cx="1089935" cy="139216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2476072"/>
            <a:ext cx="960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IMPORT THE DATASET INTO HDFS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CREATE TABLE AND LOAD DATA INTO HIVE TABLE</a:t>
            </a:r>
            <a:endParaRPr lang="en-US" sz="1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RUN THE QUERIES IN HIVE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SAVE THE OUTPUT AS EXTERNAL TABLE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EXPORTING OUTPUT INTO CLIENT DATABASE (MySQL)</a:t>
            </a:r>
            <a:endParaRPr lang="en-US" sz="1800" dirty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spc="600" dirty="0"/>
              <a:t>STEPS</a:t>
            </a:r>
            <a:endParaRPr lang="en-IN" b="1" spc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C98351-E75F-A902-D20B-F98CB03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CREATE TABLE IN HIVE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BB43BB-BDB3-5941-3772-10D9E9ED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91" y="1481406"/>
            <a:ext cx="8578817" cy="5107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1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TO TABLE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t="45953" r="8743" b="24077"/>
          <a:stretch>
            <a:fillRect/>
          </a:stretch>
        </p:blipFill>
        <p:spPr>
          <a:xfrm>
            <a:off x="1722922" y="2897204"/>
            <a:ext cx="8479316" cy="183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b="1" dirty="0"/>
              <a:t>PROBLEM STATEMENT </a:t>
            </a:r>
            <a:br>
              <a:rPr lang="en-US" sz="2200" b="1" dirty="0"/>
            </a:br>
            <a:br>
              <a:rPr lang="en-US" sz="2200" b="1" dirty="0"/>
            </a:br>
            <a:r>
              <a:rPr lang="en-US" sz="2200" b="1" dirty="0"/>
              <a:t>“Retrieve the risk profile based on the revenue, where the risk profile is greater than 0.40 in that how many males and how many females”</a:t>
            </a:r>
            <a:endParaRPr lang="en-IN" sz="2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025" y="2171700"/>
            <a:ext cx="8235873" cy="3678303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gender , count() from (SELECT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gender,revenue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COUNT() AS count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bank_data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risk_profile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0.40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BY gender, revenue) as v1 group by gender;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955" b="65571"/>
          <a:stretch>
            <a:fillRect/>
          </a:stretch>
        </p:blipFill>
        <p:spPr>
          <a:xfrm>
            <a:off x="4520111" y="4552310"/>
            <a:ext cx="6352017" cy="192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438025" y="4953081"/>
            <a:ext cx="297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Storing output into</a:t>
            </a:r>
          </a:p>
          <a:p>
            <a:r>
              <a:rPr lang="en-US" b="1" dirty="0"/>
              <a:t>external table</a:t>
            </a:r>
            <a:endParaRPr lang="en-IN" b="1" dirty="0"/>
          </a:p>
        </p:txBody>
      </p:sp>
      <p:sp>
        <p:nvSpPr>
          <p:cNvPr id="6" name="Arrow: Right 5"/>
          <p:cNvSpPr/>
          <p:nvPr/>
        </p:nvSpPr>
        <p:spPr>
          <a:xfrm>
            <a:off x="3515991" y="5089002"/>
            <a:ext cx="647272" cy="374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62" y="2477541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37998" y="1896175"/>
            <a:ext cx="713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sqoop</a:t>
            </a:r>
            <a:r>
              <a:rPr lang="en-IN" dirty="0"/>
              <a:t> export --connect </a:t>
            </a:r>
            <a:r>
              <a:rPr lang="en-IN" dirty="0" err="1"/>
              <a:t>jdbc:mysql</a:t>
            </a:r>
            <a:r>
              <a:rPr lang="en-IN" dirty="0"/>
              <a:t>://localhost:3306/</a:t>
            </a:r>
            <a:r>
              <a:rPr lang="en-IN" dirty="0" err="1"/>
              <a:t>bankdata</a:t>
            </a:r>
            <a:r>
              <a:rPr lang="en-IN" dirty="0"/>
              <a:t> --username root --password </a:t>
            </a:r>
            <a:r>
              <a:rPr lang="en-IN" dirty="0" err="1"/>
              <a:t>cloudera</a:t>
            </a:r>
            <a:r>
              <a:rPr lang="en-IN" dirty="0"/>
              <a:t> --table s3_p3 --export-</a:t>
            </a:r>
            <a:r>
              <a:rPr lang="en-IN" dirty="0" err="1"/>
              <a:t>dir</a:t>
            </a:r>
            <a:r>
              <a:rPr lang="en-IN" dirty="0"/>
              <a:t> /user/bankdata3/000000_0 --input-fields-terminated-by ',';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200" y="2065452"/>
            <a:ext cx="199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Exporting data to client database </a:t>
            </a:r>
            <a:endParaRPr lang="en-IN" sz="1600" b="1" dirty="0"/>
          </a:p>
        </p:txBody>
      </p:sp>
      <p:pic>
        <p:nvPicPr>
          <p:cNvPr id="2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62"/>
          <a:stretch>
            <a:fillRect/>
          </a:stretch>
        </p:blipFill>
        <p:spPr>
          <a:xfrm>
            <a:off x="1705510" y="3231593"/>
            <a:ext cx="8784724" cy="331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 IN CLIENT DATABASE</a:t>
            </a:r>
            <a:endParaRPr lang="en-IN" dirty="0"/>
          </a:p>
        </p:txBody>
      </p:sp>
      <p:sp>
        <p:nvSpPr>
          <p:cNvPr id="5" name="Arrow: Right 4"/>
          <p:cNvSpPr/>
          <p:nvPr/>
        </p:nvSpPr>
        <p:spPr>
          <a:xfrm>
            <a:off x="2818017" y="2170595"/>
            <a:ext cx="647272" cy="374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2171700"/>
            <a:ext cx="9601200" cy="369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 err="1"/>
              <a:t>Vriyya</a:t>
            </a:r>
            <a:r>
              <a:rPr lang="en-US" sz="2000" b="1" dirty="0"/>
              <a:t> Inc. provides assistance services to customers who want their wealth to be invested securely and gain good returns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The main request from the client was to move their wealth management infrastructure into the cloud, which we implemented on Azure.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The client provided us csv data with over 10,000 records that needed to be cleaned and evaluated.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32979"/>
            <a:ext cx="10638890" cy="101380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PROBLEM STATEMENT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“Total number of govt. bonds and corp. bonds by revenue wise and age wise”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19390"/>
            <a:ext cx="5255232" cy="40272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SELECT 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Revenue_Wise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Age_Wise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  SUM(</a:t>
            </a:r>
            <a:r>
              <a:rPr lang="en-US" sz="1400" dirty="0" err="1"/>
              <a:t>GovtBonds</a:t>
            </a:r>
            <a:r>
              <a:rPr lang="en-US" sz="1400" dirty="0"/>
              <a:t>),</a:t>
            </a:r>
          </a:p>
          <a:p>
            <a:pPr marL="0" indent="0">
              <a:buNone/>
            </a:pPr>
            <a:r>
              <a:rPr lang="en-US" sz="1400" dirty="0"/>
              <a:t>  SUM(</a:t>
            </a:r>
            <a:r>
              <a:rPr lang="en-US" sz="1400" dirty="0" err="1"/>
              <a:t>corpBonds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FROM </a:t>
            </a:r>
          </a:p>
          <a:p>
            <a:pPr marL="0" indent="0">
              <a:buNone/>
            </a:pPr>
            <a:r>
              <a:rPr lang="en-US" sz="1400" dirty="0"/>
              <a:t>  (SELECT </a:t>
            </a:r>
          </a:p>
          <a:p>
            <a:pPr marL="0" indent="0">
              <a:buNone/>
            </a:pPr>
            <a:r>
              <a:rPr lang="en-US" sz="1400" dirty="0"/>
              <a:t>      CASE </a:t>
            </a:r>
          </a:p>
          <a:p>
            <a:pPr marL="0" indent="0">
              <a:buNone/>
            </a:pPr>
            <a:r>
              <a:rPr lang="en-US" sz="1400" dirty="0"/>
              <a:t>        WHEN Revenue &lt; 50000 THEN 'Low'</a:t>
            </a:r>
          </a:p>
          <a:p>
            <a:pPr marL="0" indent="0">
              <a:buNone/>
            </a:pPr>
            <a:r>
              <a:rPr lang="en-US" sz="1400" dirty="0"/>
              <a:t>        WHEN Revenue BETWEEN 50000 AND 100000 THEN 'Medium'</a:t>
            </a:r>
          </a:p>
          <a:p>
            <a:pPr marL="0" indent="0">
              <a:buNone/>
            </a:pPr>
            <a:r>
              <a:rPr lang="en-US" sz="1400" dirty="0"/>
              <a:t>        ELSE 'High'</a:t>
            </a:r>
            <a:endParaRPr lang="en-IN" sz="14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508678" y="2219390"/>
            <a:ext cx="4001784" cy="415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END AS </a:t>
            </a:r>
            <a:r>
              <a:rPr lang="en-US" sz="1400" dirty="0" err="1"/>
              <a:t>Revenue_Wise</a:t>
            </a:r>
            <a:r>
              <a:rPr lang="en-US" sz="1400" dirty="0"/>
              <a:t>,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CASE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  WHEN Age &lt; 30 THEN 'Under 30'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  WHEN Age &lt; 50 THEN 'Between 30 and 50'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  ELSE 'Above 50'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END AS </a:t>
            </a:r>
            <a:r>
              <a:rPr lang="en-US" sz="1400" dirty="0" err="1"/>
              <a:t>Age_Wise</a:t>
            </a:r>
            <a:r>
              <a:rPr lang="en-US" sz="1400" dirty="0"/>
              <a:t>,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</a:t>
            </a:r>
            <a:r>
              <a:rPr lang="en-US" sz="1400" dirty="0" err="1"/>
              <a:t>GovtBonds</a:t>
            </a:r>
            <a:r>
              <a:rPr lang="en-US" sz="1400" dirty="0"/>
              <a:t>,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</a:t>
            </a:r>
            <a:r>
              <a:rPr lang="en-US" sz="1400" dirty="0" err="1"/>
              <a:t>corpBonds</a:t>
            </a:r>
            <a:r>
              <a:rPr lang="en-US" sz="1400" dirty="0"/>
              <a:t>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FROM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    </a:t>
            </a:r>
            <a:r>
              <a:rPr lang="en-US" sz="1400" dirty="0" err="1"/>
              <a:t>bank_data</a:t>
            </a:r>
            <a:endParaRPr lang="en-US" sz="1400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  ) sub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1400" dirty="0"/>
              <a:t>GROUP BY </a:t>
            </a:r>
            <a:r>
              <a:rPr lang="en-US" sz="1400" dirty="0" err="1"/>
              <a:t>Revenue_Wise,Age_Wise</a:t>
            </a:r>
            <a:r>
              <a:rPr lang="en-US" sz="1400" dirty="0"/>
              <a:t>;</a:t>
            </a:r>
            <a:endParaRPr lang="en-IN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0" y="2003460"/>
            <a:ext cx="0" cy="4479704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23" y="1226435"/>
            <a:ext cx="6546147" cy="317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56723" y="4872475"/>
            <a:ext cx="7243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sqoop</a:t>
            </a:r>
            <a:r>
              <a:rPr lang="en-IN" dirty="0"/>
              <a:t> export --connect  </a:t>
            </a:r>
            <a:r>
              <a:rPr lang="en-IN" dirty="0" err="1"/>
              <a:t>jdbc:mysql</a:t>
            </a:r>
            <a:r>
              <a:rPr lang="en-IN" dirty="0"/>
              <a:t>://localhost:3306/</a:t>
            </a:r>
            <a:r>
              <a:rPr lang="en-IN" dirty="0" err="1"/>
              <a:t>bankdata</a:t>
            </a:r>
            <a:r>
              <a:rPr lang="en-IN" dirty="0"/>
              <a:t> --username root --password </a:t>
            </a:r>
            <a:r>
              <a:rPr lang="en-IN" dirty="0" err="1"/>
              <a:t>cloudera</a:t>
            </a:r>
            <a:r>
              <a:rPr lang="en-IN" dirty="0"/>
              <a:t> --table bank_4 --export-</a:t>
            </a:r>
            <a:r>
              <a:rPr lang="en-IN" dirty="0" err="1"/>
              <a:t>dir</a:t>
            </a:r>
            <a:r>
              <a:rPr lang="en-IN" dirty="0"/>
              <a:t> /user/output8/000000_0 --input-fields-terminated-by ',';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6836" y="2492582"/>
            <a:ext cx="297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Storing output into</a:t>
            </a:r>
          </a:p>
          <a:p>
            <a:r>
              <a:rPr lang="en-US" b="1" dirty="0"/>
              <a:t>external table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56836" y="5041753"/>
            <a:ext cx="199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Exporting data to client database</a:t>
            </a:r>
            <a:endParaRPr lang="en-IN" dirty="0"/>
          </a:p>
        </p:txBody>
      </p:sp>
      <p:sp>
        <p:nvSpPr>
          <p:cNvPr id="4" name="Arrow: Right 3"/>
          <p:cNvSpPr/>
          <p:nvPr/>
        </p:nvSpPr>
        <p:spPr>
          <a:xfrm>
            <a:off x="3522975" y="2703273"/>
            <a:ext cx="647272" cy="374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/>
          <p:cNvSpPr/>
          <p:nvPr/>
        </p:nvSpPr>
        <p:spPr>
          <a:xfrm>
            <a:off x="3541541" y="5146896"/>
            <a:ext cx="647272" cy="374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8" r="20873"/>
          <a:stretch>
            <a:fillRect/>
          </a:stretch>
        </p:blipFill>
        <p:spPr>
          <a:xfrm>
            <a:off x="2458948" y="2250040"/>
            <a:ext cx="7274103" cy="358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 IN CLIENT DATABASE:-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51" y="1301360"/>
            <a:ext cx="9612971" cy="2852737"/>
          </a:xfrm>
        </p:spPr>
        <p:txBody>
          <a:bodyPr/>
          <a:lstStyle/>
          <a:p>
            <a:r>
              <a:rPr lang="en-US" dirty="0">
                <a:solidFill>
                  <a:srgbClr val="FF8018"/>
                </a:solidFill>
              </a:rPr>
              <a:t>pyspark</a:t>
            </a:r>
            <a:endParaRPr lang="en-IN" dirty="0">
              <a:solidFill>
                <a:srgbClr val="FF801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8018"/>
                </a:solidFill>
              </a:rPr>
              <a:t>( v3.3.0 ) </a:t>
            </a:r>
            <a:endParaRPr lang="en-IN" b="1" dirty="0">
              <a:solidFill>
                <a:srgbClr val="FF8018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5025" y="791085"/>
            <a:ext cx="1956572" cy="2084937"/>
            <a:chOff x="765025" y="791085"/>
            <a:chExt cx="1956572" cy="208493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765029" y="791085"/>
              <a:ext cx="1943650" cy="2084937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5025" y="855267"/>
              <a:ext cx="1956572" cy="1956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1865893"/>
            <a:ext cx="9601200" cy="307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PySpark provides Py4j library, with the help of this library, Python can be easily integrated with Apache Spark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PySpark framework shows low latency due to in-memory 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one of the most preferable frameworks for processing huge datasets because it is compatible with various languages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8385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</a:t>
            </a:r>
            <a:r>
              <a:rPr lang="en-US" dirty="0"/>
              <a:t>AUNCH DATABRICKS  WORKSPACE</a:t>
            </a:r>
          </a:p>
          <a:p>
            <a:pPr>
              <a:lnSpc>
                <a:spcPct val="200000"/>
              </a:lnSpc>
            </a:pPr>
            <a:r>
              <a:rPr lang="en-US" dirty="0"/>
              <a:t>CREATE  A CLUSTER </a:t>
            </a:r>
          </a:p>
          <a:p>
            <a:pPr>
              <a:lnSpc>
                <a:spcPct val="200000"/>
              </a:lnSpc>
            </a:pPr>
            <a:r>
              <a:rPr lang="en-US" dirty="0"/>
              <a:t>READ THE BANK DATASET FROM DBFS</a:t>
            </a:r>
          </a:p>
          <a:p>
            <a:pPr>
              <a:lnSpc>
                <a:spcPct val="200000"/>
              </a:lnSpc>
            </a:pPr>
            <a:r>
              <a:rPr lang="en-US" dirty="0"/>
              <a:t>CREATE A NOTEBOOK AND PERFORM DATAFRAME OPERATIONS</a:t>
            </a:r>
            <a:endParaRPr lang="en-US" sz="18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STEPS</a:t>
            </a:r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432" y="2089124"/>
            <a:ext cx="8505136" cy="3253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IMPORTING LIBRARIES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9947590" cy="331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IMPORTING DATASET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0"/>
          <a:stretch>
            <a:fillRect/>
          </a:stretch>
        </p:blipFill>
        <p:spPr>
          <a:xfrm>
            <a:off x="1990879" y="2875999"/>
            <a:ext cx="8210241" cy="3162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1376737" y="788783"/>
            <a:ext cx="10234069" cy="161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914400">
              <a:lnSpc>
                <a:spcPct val="89000"/>
              </a:lnSpc>
              <a:spcBef>
                <a:spcPct val="0"/>
              </a:spcBef>
              <a:buNone/>
              <a:defRPr sz="24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  <a:p>
            <a:endParaRPr lang="en-US" dirty="0"/>
          </a:p>
          <a:p>
            <a:r>
              <a:rPr lang="en-US" dirty="0"/>
              <a:t>“What is the highest revenue by age-wise, greater than 1 lakh, in this how many males and females getting more than one lakh revenue”</a:t>
            </a: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98815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PROBLEM STATEMENT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“Retrieve the total number of net assets by age-wise, by revenue-wise, and who has the highest net assets by gender i.e. by male and female”</a:t>
            </a:r>
            <a:endParaRPr lang="en-IN" sz="2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2" y="2653836"/>
            <a:ext cx="10864949" cy="3678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9753" y="1931542"/>
            <a:ext cx="9863191" cy="369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To develop a complete ETL process based on analysis of data obtained from various sources.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To implement data migration on the cloud.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Understand Hadoop big data fundamentals, and gain knowledge on implementing big data tools on the cloud.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Implement data visualization for the analyzed data.</a:t>
            </a:r>
            <a:endParaRPr lang="en-IN" sz="2000" b="1" dirty="0"/>
          </a:p>
        </p:txBody>
      </p:sp>
      <p:sp>
        <p:nvSpPr>
          <p:cNvPr id="4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OBJECTIVES</a:t>
            </a:r>
            <a:endParaRPr lang="en-IN" b="1" spc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SYNAPSE ANALYTICS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69ECC-FC43-569D-93D3-298BC63D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4" b="6516"/>
          <a:stretch/>
        </p:blipFill>
        <p:spPr>
          <a:xfrm>
            <a:off x="1601866" y="1684962"/>
            <a:ext cx="9525046" cy="475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955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9200" y="791589"/>
            <a:ext cx="10237712" cy="12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SYNAPSE ANALYTICS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69ECC-FC43-569D-93D3-298BC63D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5" b="6518"/>
          <a:stretch/>
        </p:blipFill>
        <p:spPr>
          <a:xfrm>
            <a:off x="1601866" y="1684963"/>
            <a:ext cx="9619042" cy="47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430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51" y="1301360"/>
            <a:ext cx="9612971" cy="2852737"/>
          </a:xfrm>
        </p:spPr>
        <p:txBody>
          <a:bodyPr/>
          <a:lstStyle/>
          <a:p>
            <a:r>
              <a:rPr lang="en-US" dirty="0">
                <a:solidFill>
                  <a:srgbClr val="FF8018"/>
                </a:solidFill>
              </a:rPr>
              <a:t>sparkSQL</a:t>
            </a:r>
            <a:endParaRPr lang="en-IN" dirty="0">
              <a:solidFill>
                <a:srgbClr val="FF801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8018"/>
                </a:solidFill>
              </a:rPr>
              <a:t>( v3.3.0 ) </a:t>
            </a:r>
            <a:endParaRPr lang="en-IN" b="1" dirty="0">
              <a:solidFill>
                <a:srgbClr val="FF8018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5025" y="791085"/>
            <a:ext cx="1956572" cy="2084937"/>
            <a:chOff x="765025" y="791085"/>
            <a:chExt cx="1956572" cy="208493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765029" y="791085"/>
              <a:ext cx="1943650" cy="2084937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5025" y="855267"/>
              <a:ext cx="1956572" cy="1956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90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1865893"/>
            <a:ext cx="9601200" cy="4306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Spark SQL is a Spark module for Structured data 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It provides a programming abstraction called </a:t>
            </a:r>
            <a:r>
              <a:rPr lang="en-US" sz="2000" b="1" dirty="0" err="1"/>
              <a:t>Dataframes</a:t>
            </a:r>
            <a:r>
              <a:rPr lang="en-US" sz="2000" b="1" dirty="0"/>
              <a:t> and also acts as distributed SQL query engine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Spark SQL was built to overcome the limitations of Apache Hive running on top of Spark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/>
              <a:t>It also includes a cost-based optimizer, columnar storage, and code generation to make queries fast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02212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IMPORTING DATASETS</a:t>
            </a:r>
            <a:endParaRPr lang="en-IN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" t="20879" r="2888" b="59167"/>
          <a:stretch>
            <a:fillRect/>
          </a:stretch>
        </p:blipFill>
        <p:spPr bwMode="auto">
          <a:xfrm>
            <a:off x="1314861" y="2242685"/>
            <a:ext cx="9562278" cy="15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30166" b="53412"/>
          <a:stretch>
            <a:fillRect/>
          </a:stretch>
        </p:blipFill>
        <p:spPr bwMode="auto">
          <a:xfrm>
            <a:off x="1314861" y="4270956"/>
            <a:ext cx="9562278" cy="156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9"/>
          <a:stretch>
            <a:fillRect/>
          </a:stretch>
        </p:blipFill>
        <p:spPr bwMode="auto">
          <a:xfrm>
            <a:off x="2229307" y="2380947"/>
            <a:ext cx="8399494" cy="3678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1371600" y="798815"/>
            <a:ext cx="1011490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914400">
              <a:lnSpc>
                <a:spcPct val="89000"/>
              </a:lnSpc>
              <a:spcBef>
                <a:spcPct val="0"/>
              </a:spcBef>
              <a:buNone/>
              <a:defRPr sz="24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“Total number of govt. bonds and corp. bonds by revenue wise and age wise”</a:t>
            </a:r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6"/>
          <a:stretch>
            <a:fillRect/>
          </a:stretch>
        </p:blipFill>
        <p:spPr bwMode="auto">
          <a:xfrm>
            <a:off x="2257352" y="2454151"/>
            <a:ext cx="8022035" cy="388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1371600" y="798815"/>
            <a:ext cx="1011490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914400">
              <a:lnSpc>
                <a:spcPct val="89000"/>
              </a:lnSpc>
              <a:spcBef>
                <a:spcPct val="0"/>
              </a:spcBef>
              <a:buNone/>
              <a:defRPr sz="24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“Retrieve the </a:t>
            </a:r>
            <a:r>
              <a:rPr lang="en-US" dirty="0" err="1"/>
              <a:t>customerIDs</a:t>
            </a:r>
            <a:r>
              <a:rPr lang="en-US" dirty="0"/>
              <a:t> who has the highest net assets by risk profiles”</a:t>
            </a: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76419-4664-F365-A7DA-C494D3F5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245" y="1020458"/>
            <a:ext cx="3632861" cy="559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DA58F3B-17BA-E475-BA4C-F77231EB83A5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9000"/>
              </a:lnSpc>
              <a:spcBef>
                <a:spcPct val="0"/>
              </a:spcBef>
              <a:buNone/>
              <a:defRPr sz="4400" b="1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SPARK UI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6529D-56D9-B659-A8AF-CE3D9E2D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" b="6815"/>
          <a:stretch/>
        </p:blipFill>
        <p:spPr>
          <a:xfrm>
            <a:off x="910208" y="2068958"/>
            <a:ext cx="7150814" cy="355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88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51" y="1301360"/>
            <a:ext cx="9612971" cy="2852737"/>
          </a:xfrm>
        </p:spPr>
        <p:txBody>
          <a:bodyPr/>
          <a:lstStyle/>
          <a:p>
            <a:r>
              <a:rPr lang="en-US" dirty="0">
                <a:solidFill>
                  <a:srgbClr val="FF8018"/>
                </a:solidFill>
              </a:rPr>
              <a:t>POWER BI</a:t>
            </a:r>
            <a:endParaRPr lang="en-IN" dirty="0">
              <a:solidFill>
                <a:srgbClr val="FF801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8018"/>
                </a:solidFill>
              </a:rPr>
              <a:t>( v 2.115.663.0) </a:t>
            </a:r>
            <a:endParaRPr lang="en-IN" b="1" dirty="0">
              <a:solidFill>
                <a:srgbClr val="FF8018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765029" y="791085"/>
            <a:ext cx="1943650" cy="2084937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72745-B413-ECE8-8FD7-4DB776955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05" y="983404"/>
            <a:ext cx="1700297" cy="17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4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8255" y="1965325"/>
            <a:ext cx="4105910" cy="452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05" y="1691640"/>
            <a:ext cx="5330190" cy="480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POWERBI CONNECTION</a:t>
            </a:r>
            <a:endParaRPr lang="en-IN" b="1" spc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874991" y="4335669"/>
            <a:ext cx="2060118" cy="2084937"/>
            <a:chOff x="1294511" y="3212334"/>
            <a:chExt cx="1089935" cy="1771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294513" y="3212334"/>
              <a:ext cx="1028316" cy="1771200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33000" detail="0"/>
                      </a14:imgEffect>
                    </a14:imgLayer>
                  </a14:imgProps>
                </a:ext>
              </a:extLst>
            </a:blip>
            <a:srcRect l="13095" r="13095"/>
            <a:stretch>
              <a:fillRect/>
            </a:stretch>
          </p:blipFill>
          <p:spPr>
            <a:xfrm>
              <a:off x="1294511" y="3429000"/>
              <a:ext cx="1089935" cy="1392165"/>
            </a:xfrm>
            <a:prstGeom prst="rect">
              <a:avLst/>
            </a:prstGeom>
            <a:noFill/>
          </p:spPr>
        </p:pic>
      </p:grpSp>
      <p:grpSp>
        <p:nvGrpSpPr>
          <p:cNvPr id="12" name="Group 11"/>
          <p:cNvGrpSpPr/>
          <p:nvPr/>
        </p:nvGrpSpPr>
        <p:grpSpPr>
          <a:xfrm>
            <a:off x="6038168" y="1840526"/>
            <a:ext cx="2182447" cy="2084936"/>
            <a:chOff x="3851566" y="2955637"/>
            <a:chExt cx="2133600" cy="2098964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4" descr="Mysql - Free logo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2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331" y="3166440"/>
              <a:ext cx="1742400" cy="17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9370032" y="1840526"/>
            <a:ext cx="2410011" cy="2075910"/>
            <a:chOff x="7691402" y="2457995"/>
            <a:chExt cx="2133600" cy="2098964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7691402" y="2457995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55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0823" y="2615405"/>
              <a:ext cx="1854758" cy="1854758"/>
            </a:xfrm>
            <a:prstGeom prst="rect">
              <a:avLst/>
            </a:prstGeom>
          </p:spPr>
        </p:pic>
      </p:grpSp>
      <p:sp>
        <p:nvSpPr>
          <p:cNvPr id="46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HADOOP TOOLS</a:t>
            </a:r>
            <a:endParaRPr lang="en-IN" b="1" spc="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980" y="4083068"/>
            <a:ext cx="4161034" cy="50764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7150" t="31493" r="26821" b="37400"/>
          <a:stretch>
            <a:fillRect/>
          </a:stretch>
        </p:blipFill>
        <p:spPr>
          <a:xfrm>
            <a:off x="905510" y="1099820"/>
            <a:ext cx="4580890" cy="174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987800"/>
            <a:ext cx="4448175" cy="172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04510" y="1191895"/>
            <a:ext cx="6338570" cy="447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POWER BI VISUALIZATION </a:t>
            </a:r>
            <a:endParaRPr lang="en-IN" b="1" spc="600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93" y="2667635"/>
            <a:ext cx="2254813" cy="22548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600" dirty="0"/>
              <a:t>CHALLENGES FACED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1" y="2171700"/>
            <a:ext cx="10012166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When compared to MySQL, the queries run on hive had a different syntax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dirty="0"/>
              <a:t>Multiple SQOOP exports failed due to datatype mismatches.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dirty="0"/>
              <a:t>Pipeline Failure.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Enabled a pipeline connection between SQL DB and Databricks to retrieve data from client’s Database, but the pipeline resulted in an authentication error that was resolved later.</a:t>
            </a:r>
            <a:endParaRPr lang="en-I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600" dirty="0"/>
              <a:t>FUTURE 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2171700"/>
            <a:ext cx="10012166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just">
              <a:lnSpc>
                <a:spcPct val="210000"/>
              </a:lnSpc>
              <a:buFont typeface="+mj-lt"/>
              <a:buAutoNum type="arabicPeriod"/>
            </a:pPr>
            <a:r>
              <a:rPr lang="en-US" sz="2400" dirty="0"/>
              <a:t>Using a pipeline, data is to be ingested into the HDInsights to carry out processing and analysis .</a:t>
            </a:r>
          </a:p>
          <a:p>
            <a:pPr marL="457200" indent="-342900" algn="just">
              <a:lnSpc>
                <a:spcPct val="210000"/>
              </a:lnSpc>
              <a:buFont typeface="+mj-lt"/>
              <a:buAutoNum type="arabicPeriod"/>
            </a:pPr>
            <a:r>
              <a:rPr lang="en-US" sz="2400" dirty="0"/>
              <a:t>Further, a PowerBI workspace on Azure is to be launched by creating a pipeline from SQLDB/ Synapse to PowerBI..</a:t>
            </a:r>
            <a:endParaRPr lang="en-IN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39" y="2875002"/>
            <a:ext cx="55309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6600" b="1" spc="600" dirty="0"/>
              <a:t>THANK YOU</a:t>
            </a:r>
            <a:endParaRPr lang="en-IN" sz="6600" b="1" spc="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963509" y="4686291"/>
            <a:ext cx="1746144" cy="1791741"/>
            <a:chOff x="4231119" y="2552466"/>
            <a:chExt cx="2133600" cy="2098964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4231119" y="2552466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8000" detail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35178" y="2804781"/>
              <a:ext cx="1923209" cy="15943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403965" y="2541889"/>
            <a:ext cx="1746144" cy="1791741"/>
            <a:chOff x="6699213" y="2543953"/>
            <a:chExt cx="2133600" cy="2098964"/>
          </a:xfrm>
        </p:grpSpPr>
        <p:sp>
          <p:nvSpPr>
            <p:cNvPr id="33" name="Rectangle: Rounded Corners 32"/>
            <p:cNvSpPr/>
            <p:nvPr/>
          </p:nvSpPr>
          <p:spPr>
            <a:xfrm>
              <a:off x="6699213" y="2543953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53000" detail="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0489" y="2767225"/>
              <a:ext cx="1631889" cy="1631889"/>
            </a:xfrm>
            <a:prstGeom prst="rect">
              <a:avLst/>
            </a:prstGeom>
          </p:spPr>
        </p:pic>
      </p:grpSp>
      <p:sp>
        <p:nvSpPr>
          <p:cNvPr id="2" name="Title 1"/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600" dirty="0"/>
              <a:t>AZURE BIG DATA TOOLS</a:t>
            </a:r>
            <a:endParaRPr lang="en-IN" b="1" spc="600" dirty="0"/>
          </a:p>
        </p:txBody>
      </p:sp>
      <p:grpSp>
        <p:nvGrpSpPr>
          <p:cNvPr id="8" name="Group 7"/>
          <p:cNvGrpSpPr/>
          <p:nvPr/>
        </p:nvGrpSpPr>
        <p:grpSpPr>
          <a:xfrm>
            <a:off x="6386874" y="4709581"/>
            <a:ext cx="1746144" cy="1791741"/>
            <a:chOff x="1722466" y="2552465"/>
            <a:chExt cx="2133600" cy="209896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1722466" y="2552465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8865" y="2751546"/>
              <a:ext cx="1700801" cy="170080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7686565" y="2533125"/>
            <a:ext cx="1746144" cy="1791741"/>
            <a:chOff x="9060643" y="2533687"/>
            <a:chExt cx="2133600" cy="2098964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9060643" y="253368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 trans="42000" detail="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43008" y="2709000"/>
              <a:ext cx="1768869" cy="176886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969165" y="2563947"/>
            <a:ext cx="1746144" cy="1791741"/>
            <a:chOff x="9906000" y="2533125"/>
            <a:chExt cx="1746144" cy="1791741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9906000" y="2533125"/>
              <a:ext cx="1746144" cy="1791741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 trans="60000" detail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69290" y="2710449"/>
              <a:ext cx="1419564" cy="1419564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817" y="2601702"/>
            <a:ext cx="3047619" cy="30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600" dirty="0"/>
              <a:t>STATISTICS</a:t>
            </a:r>
            <a:endParaRPr lang="en-IN" b="1" spc="600" dirty="0"/>
          </a:p>
        </p:txBody>
      </p:sp>
      <p:pic>
        <p:nvPicPr>
          <p:cNvPr id="3" name="Picture 2" descr="A picture containing ico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01" y="2255176"/>
            <a:ext cx="3952813" cy="291153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18178" y="1686886"/>
            <a:ext cx="1746606" cy="1136579"/>
          </a:xfrm>
          <a:prstGeom prst="ellipse">
            <a:avLst/>
          </a:prstGeom>
          <a:solidFill>
            <a:srgbClr val="9DE5C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HiveQL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90%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1196" y="3142654"/>
            <a:ext cx="1746606" cy="1136579"/>
          </a:xfrm>
          <a:prstGeom prst="ellipse">
            <a:avLst/>
          </a:prstGeom>
          <a:solidFill>
            <a:srgbClr val="9DE5C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PySparkDF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90%</a:t>
            </a:r>
          </a:p>
        </p:txBody>
      </p:sp>
      <p:sp>
        <p:nvSpPr>
          <p:cNvPr id="6" name="Oval 5"/>
          <p:cNvSpPr/>
          <p:nvPr/>
        </p:nvSpPr>
        <p:spPr>
          <a:xfrm>
            <a:off x="1631196" y="4598422"/>
            <a:ext cx="1746606" cy="1136579"/>
          </a:xfrm>
          <a:prstGeom prst="ellipse">
            <a:avLst/>
          </a:prstGeom>
          <a:solidFill>
            <a:srgbClr val="9DE5C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SQL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60%</a:t>
            </a:r>
          </a:p>
        </p:txBody>
      </p:sp>
      <p:cxnSp>
        <p:nvCxnSpPr>
          <p:cNvPr id="9" name="Connector: Curved 8"/>
          <p:cNvCxnSpPr/>
          <p:nvPr/>
        </p:nvCxnSpPr>
        <p:spPr>
          <a:xfrm>
            <a:off x="3586023" y="2242943"/>
            <a:ext cx="863029" cy="761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flipV="1">
            <a:off x="3483282" y="4408898"/>
            <a:ext cx="965770" cy="5548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" idx="1"/>
          </p:cNvCxnSpPr>
          <p:nvPr/>
        </p:nvCxnSpPr>
        <p:spPr>
          <a:xfrm>
            <a:off x="3586023" y="3710944"/>
            <a:ext cx="66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9226194" y="3142653"/>
            <a:ext cx="1746606" cy="1136579"/>
          </a:xfrm>
          <a:prstGeom prst="ellipse">
            <a:avLst/>
          </a:prstGeom>
          <a:solidFill>
            <a:srgbClr val="8A6EE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20" name="Straight Arrow Connector 19"/>
          <p:cNvCxnSpPr>
            <a:endCxn id="3" idx="3"/>
          </p:cNvCxnSpPr>
          <p:nvPr/>
        </p:nvCxnSpPr>
        <p:spPr>
          <a:xfrm flipH="1">
            <a:off x="8206314" y="3710942"/>
            <a:ext cx="87569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59151" y="5485899"/>
            <a:ext cx="2036849" cy="1136579"/>
          </a:xfrm>
          <a:prstGeom prst="ellipse">
            <a:avLst/>
          </a:prstGeom>
          <a:solidFill>
            <a:srgbClr val="B560C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Rows: 10K</a:t>
            </a:r>
          </a:p>
        </p:txBody>
      </p:sp>
      <p:sp>
        <p:nvSpPr>
          <p:cNvPr id="24" name="Oval 23"/>
          <p:cNvSpPr/>
          <p:nvPr/>
        </p:nvSpPr>
        <p:spPr>
          <a:xfrm>
            <a:off x="5422186" y="631813"/>
            <a:ext cx="1746606" cy="1136579"/>
          </a:xfrm>
          <a:prstGeom prst="ellipse">
            <a:avLst/>
          </a:prstGeom>
          <a:solidFill>
            <a:srgbClr val="70AED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Pipelines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264667" y="1869897"/>
            <a:ext cx="0" cy="38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509961" y="5485899"/>
            <a:ext cx="2036848" cy="1136571"/>
          </a:xfrm>
          <a:prstGeom prst="ellipse">
            <a:avLst/>
          </a:prstGeom>
          <a:solidFill>
            <a:srgbClr val="B560C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Columns: 39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086778" y="5044612"/>
            <a:ext cx="728395" cy="2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19299" y="5044612"/>
            <a:ext cx="768635" cy="2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u="sng" spc="600" dirty="0"/>
              <a:t>AZURE BIG DATA SOLUTION</a:t>
            </a:r>
            <a:br>
              <a:rPr lang="en-US" b="1" spc="600" dirty="0"/>
            </a:br>
            <a:endParaRPr lang="en-IN" b="1" spc="600" dirty="0"/>
          </a:p>
        </p:txBody>
      </p:sp>
      <p:sp>
        <p:nvSpPr>
          <p:cNvPr id="2" name="Flowchart: Direct Access Storage 1"/>
          <p:cNvSpPr/>
          <p:nvPr/>
        </p:nvSpPr>
        <p:spPr>
          <a:xfrm>
            <a:off x="10104633" y="1756880"/>
            <a:ext cx="452064" cy="1027415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Process 3"/>
          <p:cNvSpPr/>
          <p:nvPr/>
        </p:nvSpPr>
        <p:spPr>
          <a:xfrm>
            <a:off x="3000054" y="1921267"/>
            <a:ext cx="7140539" cy="6986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>
                <a:solidFill>
                  <a:schemeClr val="tx1"/>
                </a:solidFill>
              </a:rPr>
              <a:t>DATA FACTORY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(Data movement, pipelines &amp; orchestration)</a:t>
            </a:r>
            <a:endParaRPr lang="en-IN" sz="1400" dirty="0"/>
          </a:p>
        </p:txBody>
      </p:sp>
      <p:sp>
        <p:nvSpPr>
          <p:cNvPr id="12" name="Flowchart: Direct Access Storage 11"/>
          <p:cNvSpPr/>
          <p:nvPr/>
        </p:nvSpPr>
        <p:spPr>
          <a:xfrm rot="10800000">
            <a:off x="2702101" y="1756879"/>
            <a:ext cx="452063" cy="1027414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11" y="4934164"/>
            <a:ext cx="1238036" cy="1238036"/>
          </a:xfrm>
          <a:prstGeom prst="rect">
            <a:avLst/>
          </a:prstGeom>
        </p:spPr>
      </p:pic>
      <p:sp>
        <p:nvSpPr>
          <p:cNvPr id="20" name="Flowchart: Process 19"/>
          <p:cNvSpPr/>
          <p:nvPr/>
        </p:nvSpPr>
        <p:spPr>
          <a:xfrm>
            <a:off x="2332234" y="1428750"/>
            <a:ext cx="8640566" cy="505424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508" y="3955871"/>
            <a:ext cx="1135492" cy="113549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702100" y="5078061"/>
            <a:ext cx="1078790" cy="950242"/>
            <a:chOff x="7691402" y="2457995"/>
            <a:chExt cx="2133600" cy="209896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7691402" y="2457995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Diffused trans="100000" intensity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0823" y="2615405"/>
              <a:ext cx="1854758" cy="185475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00" y="3860334"/>
            <a:ext cx="1078790" cy="9996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13095" r="13095"/>
          <a:stretch>
            <a:fillRect/>
          </a:stretch>
        </p:blipFill>
        <p:spPr>
          <a:xfrm>
            <a:off x="7068620" y="5569166"/>
            <a:ext cx="773688" cy="615446"/>
          </a:xfrm>
          <a:prstGeom prst="rect">
            <a:avLst/>
          </a:prstGeom>
          <a:noFill/>
        </p:spPr>
      </p:pic>
      <p:pic>
        <p:nvPicPr>
          <p:cNvPr id="31" name="Graphic 3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8620" y="3553658"/>
            <a:ext cx="773688" cy="773688"/>
          </a:xfrm>
          <a:prstGeom prst="rect">
            <a:avLst/>
          </a:prstGeom>
        </p:spPr>
      </p:pic>
      <p:pic>
        <p:nvPicPr>
          <p:cNvPr id="33" name="Graphic 3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1524" y="3921337"/>
            <a:ext cx="1012827" cy="1012827"/>
          </a:xfrm>
          <a:prstGeom prst="rect">
            <a:avLst/>
          </a:prstGeom>
        </p:spPr>
      </p:pic>
      <p:pic>
        <p:nvPicPr>
          <p:cNvPr id="34" name="Graphic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8620" y="4561412"/>
            <a:ext cx="773688" cy="773688"/>
          </a:xfrm>
          <a:prstGeom prst="rect">
            <a:avLst/>
          </a:prstGeom>
        </p:spPr>
      </p:pic>
      <p:pic>
        <p:nvPicPr>
          <p:cNvPr id="4098" name="Picture 2" descr="What is Hadoop Distributed File System (HDFS)? | Intellipa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53" y="5264237"/>
            <a:ext cx="1639602" cy="773687"/>
          </a:xfrm>
          <a:prstGeom prst="rect">
            <a:avLst/>
          </a:prstGeom>
          <a:noFill/>
          <a:effectLst>
            <a:glow>
              <a:schemeClr val="accent1"/>
            </a:glo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4259" y="5091363"/>
            <a:ext cx="1166981" cy="1166981"/>
          </a:xfrm>
          <a:prstGeom prst="rect">
            <a:avLst/>
          </a:prstGeom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408" y="5505737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310" y="4476609"/>
            <a:ext cx="687577" cy="1428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70">
            <a:off x="6258041" y="5729300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8857">
            <a:off x="6087755" y="4626264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2828">
            <a:off x="6061136" y="4105197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783" y="5801971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377" y="4532739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67" y="4520940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0084">
            <a:off x="8023523" y="4112273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2658">
            <a:off x="7988834" y="4809889"/>
            <a:ext cx="699792" cy="145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7" name="TextBox 56"/>
          <p:cNvSpPr txBox="1"/>
          <p:nvPr/>
        </p:nvSpPr>
        <p:spPr>
          <a:xfrm>
            <a:off x="780836" y="2064841"/>
            <a:ext cx="13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SOURCES</a:t>
            </a:r>
            <a:endParaRPr lang="en-IN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0998486" y="2066639"/>
            <a:ext cx="13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</a:t>
            </a:r>
          </a:p>
          <a:p>
            <a:pPr algn="ctr"/>
            <a:endParaRPr lang="en-IN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599787" y="2804736"/>
            <a:ext cx="13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ETL</a:t>
            </a:r>
            <a:endParaRPr lang="en-IN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423758" y="2804921"/>
            <a:ext cx="164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749558" y="2794756"/>
            <a:ext cx="13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  <a:endParaRPr lang="en-IN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8991463" y="2841303"/>
            <a:ext cx="13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CLIENT DB</a:t>
            </a:r>
            <a:endParaRPr lang="en-IN" b="1" dirty="0"/>
          </a:p>
        </p:txBody>
      </p:sp>
      <p:cxnSp>
        <p:nvCxnSpPr>
          <p:cNvPr id="4096" name="Straight Connector 4095"/>
          <p:cNvCxnSpPr/>
          <p:nvPr/>
        </p:nvCxnSpPr>
        <p:spPr>
          <a:xfrm>
            <a:off x="4188304" y="2841302"/>
            <a:ext cx="0" cy="54000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99" name="Straight Connector 4098"/>
          <p:cNvCxnSpPr/>
          <p:nvPr/>
        </p:nvCxnSpPr>
        <p:spPr>
          <a:xfrm>
            <a:off x="6437651" y="2828938"/>
            <a:ext cx="0" cy="54000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01" name="Straight Connector 4100"/>
          <p:cNvCxnSpPr/>
          <p:nvPr/>
        </p:nvCxnSpPr>
        <p:spPr>
          <a:xfrm>
            <a:off x="8640963" y="2841302"/>
            <a:ext cx="0" cy="54000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42" y="3098938"/>
            <a:ext cx="1228408" cy="12284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600" dirty="0"/>
              <a:t>LINKED SERVICE</a:t>
            </a:r>
            <a:endParaRPr lang="en-IN" b="1" spc="6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066" r="2066"/>
          <a:stretch>
            <a:fillRect/>
          </a:stretch>
        </p:blipFill>
        <p:spPr>
          <a:xfrm>
            <a:off x="6705604" y="1906818"/>
            <a:ext cx="4134205" cy="433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342" y="1906818"/>
            <a:ext cx="4447786" cy="433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600" dirty="0"/>
              <a:t>DATASET</a:t>
            </a:r>
            <a:endParaRPr lang="en-IN" b="1" spc="6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0092" b="6863"/>
          <a:stretch>
            <a:fillRect/>
          </a:stretch>
        </p:blipFill>
        <p:spPr>
          <a:xfrm>
            <a:off x="6838595" y="1906818"/>
            <a:ext cx="4134205" cy="433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2059" y="1906818"/>
            <a:ext cx="4312352" cy="433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{174581E0-A942-4DF6-9FB6-D7F10E611C21}tf10001105</Template>
  <TotalTime>91</TotalTime>
  <Words>898</Words>
  <Application>Microsoft Office PowerPoint</Application>
  <PresentationFormat>Widescreen</PresentationFormat>
  <Paragraphs>133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Franklin Gothic Book</vt:lpstr>
      <vt:lpstr>Wingdings</vt:lpstr>
      <vt:lpstr>Crop</vt:lpstr>
      <vt:lpstr>Wealth - Management Transformation ANALYSIS</vt:lpstr>
      <vt:lpstr>PowerPoint Presentation</vt:lpstr>
      <vt:lpstr>PowerPoint Presentation</vt:lpstr>
      <vt:lpstr>PowerPoint Presentation</vt:lpstr>
      <vt:lpstr>PowerPoint Presentation</vt:lpstr>
      <vt:lpstr>STATISTICS</vt:lpstr>
      <vt:lpstr>AZURE BIG DATA SOLUTION </vt:lpstr>
      <vt:lpstr>LINKED SERVICE</vt:lpstr>
      <vt:lpstr>DATASET</vt:lpstr>
      <vt:lpstr>PIPELINE BLOB TO AZURE SQL</vt:lpstr>
      <vt:lpstr>PIPELINE SQL TO SYNAPSE </vt:lpstr>
      <vt:lpstr>PIPELINE BLOB TO ADLS</vt:lpstr>
      <vt:lpstr>ALTERNATE PIPELINE</vt:lpstr>
      <vt:lpstr>HIVE</vt:lpstr>
      <vt:lpstr>STEPS</vt:lpstr>
      <vt:lpstr>CREATE TABLE IN HIVE</vt:lpstr>
      <vt:lpstr>LOADING THE DATA TO TABLE</vt:lpstr>
      <vt:lpstr>PROBLEM STATEMENT   “Retrieve the risk profile based on the revenue, where the risk profile is greater than 0.40 in that how many males and how many females”</vt:lpstr>
      <vt:lpstr>PowerPoint Presentation</vt:lpstr>
      <vt:lpstr>PROBLEM STATEMENT  “Total number of govt. bonds and corp. bonds by revenue wise and age wise”</vt:lpstr>
      <vt:lpstr>PowerPoint Presentation</vt:lpstr>
      <vt:lpstr>PowerPoint Presentation</vt:lpstr>
      <vt:lpstr>pyspark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  “Retrieve the total number of net assets by age-wise, by revenue-wise, and who has the highest net assets by gender i.e. by male and female”</vt:lpstr>
      <vt:lpstr>PowerPoint Presentation</vt:lpstr>
      <vt:lpstr>PowerPoint Presentation</vt:lpstr>
      <vt:lpstr>sparkSQL</vt:lpstr>
      <vt:lpstr>PowerPoint Presentation</vt:lpstr>
      <vt:lpstr>IMPORTING DATASETS</vt:lpstr>
      <vt:lpstr>PowerPoint Presentation</vt:lpstr>
      <vt:lpstr>PowerPoint Presentation</vt:lpstr>
      <vt:lpstr>PowerPoint Presentation</vt:lpstr>
      <vt:lpstr>POWER BI</vt:lpstr>
      <vt:lpstr>PowerPoint Presentation</vt:lpstr>
      <vt:lpstr>PowerPoint Presentation</vt:lpstr>
      <vt:lpstr>PowerPoint Presentation</vt:lpstr>
      <vt:lpstr>CHALLENGES FACED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Wealth Management Transformation Cloud</dc:title>
  <dc:creator>miles</dc:creator>
  <cp:lastModifiedBy>miles</cp:lastModifiedBy>
  <cp:revision>27</cp:revision>
  <dcterms:created xsi:type="dcterms:W3CDTF">2023-03-28T17:02:00Z</dcterms:created>
  <dcterms:modified xsi:type="dcterms:W3CDTF">2023-04-03T03:23:04Z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5476DE1E27EB4D4F9830C51AF5499082</vt:lpwstr>
  </property>
  <property fmtid="{D5CDD505-2E9C-101B-9397-08002B2CF9AE}" pid="3" name="KSOProductBuildVer">
    <vt:lpwstr>1033-11.2.0.11516</vt:lpwstr>
  </property>
</Properties>
</file>